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41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74636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Shape 1027"/>
          <p:cNvSpPr>
            <a:spLocks noGrp="1" noChangeShapeType="1"/>
          </p:cNvSpPr>
          <p:nvPr>
            <p:ph idx="1"/>
          </p:nvPr>
        </p:nvSpPr>
        <p:spPr bwMode="auto">
          <a:xfrm>
            <a:off x="457200" y="1600200"/>
            <a:ext cx="8229600" cy="4525961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>
              <a:spcBef>
                <a:spcPts val="0"/>
              </a:spcBef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spcBef>
                <a:spcPts val="0"/>
              </a:spcBef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spcBef>
                <a:spcPts val="0"/>
              </a:spcBef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spcBef>
                <a:spcPts val="0"/>
              </a:spcBef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spcBef>
                <a:spcPts val="0"/>
              </a:spcBef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28" name="Shape 1028"/>
          <p:cNvSpPr>
            <a:spLocks noGrp="1" noChangeShapeType="1"/>
          </p:cNvSpPr>
          <p:nvPr>
            <p:ph type="dt" idx="2"/>
          </p:nvPr>
        </p:nvSpPr>
        <p:spPr bwMode="auto">
          <a:xfrm>
            <a:off x="457200" y="6245224"/>
            <a:ext cx="2133599" cy="47624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29" name="Shape 1029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199" y="6245224"/>
            <a:ext cx="2895598" cy="47624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30" name="Shape 1030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553199" y="6245224"/>
            <a:ext cx="2133599" cy="476249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40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74636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Rectangle 3"/>
          <p:cNvSpPr>
            <a:spLocks noGrp="1" noChangeShapeType="1"/>
          </p:cNvSpPr>
          <p:nvPr>
            <p:ph type="body" idx="1"/>
          </p:nvPr>
        </p:nvSpPr>
        <p:spPr bwMode="auto">
          <a:xfrm>
            <a:off x="457200" y="1600200"/>
            <a:ext cx="8229600" cy="4525961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>
              <a:spcBef>
                <a:spcPts val="0"/>
              </a:spcBef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spcBef>
                <a:spcPts val="0"/>
              </a:spcBef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spcBef>
                <a:spcPts val="0"/>
              </a:spcBef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spcBef>
                <a:spcPts val="0"/>
              </a:spcBef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spcBef>
                <a:spcPts val="0"/>
              </a:spcBef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28" name="Rectangle 4"/>
          <p:cNvSpPr>
            <a:spLocks noGrp="1" noChangeShapeType="1"/>
          </p:cNvSpPr>
          <p:nvPr>
            <p:ph type="dt" idx="2"/>
          </p:nvPr>
        </p:nvSpPr>
        <p:spPr bwMode="auto">
          <a:xfrm>
            <a:off x="457200" y="6245224"/>
            <a:ext cx="2133599" cy="47624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29" name="Rectangle 5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199" y="6245224"/>
            <a:ext cx="2895598" cy="47624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30" name="Rectangle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553199" y="6245224"/>
            <a:ext cx="2133599" cy="476249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40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82600986" name="Рисунок 38260098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20639088" name="TextBox 2020639087"/>
          <p:cNvSpPr txBox="1"/>
          <p:nvPr/>
        </p:nvSpPr>
        <p:spPr bwMode="auto">
          <a:xfrm>
            <a:off x="847568" y="0"/>
            <a:ext cx="8238043" cy="22860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algn="ctr">
              <a:defRPr/>
            </a:pPr>
            <a:endParaRPr sz="1800">
              <a:latin typeface="Times New Roman"/>
              <a:ea typeface="Times New Roman"/>
              <a:cs typeface="Times New Roman"/>
            </a:endParaRPr>
          </a:p>
          <a:p>
            <a:pPr marL="0" algn="ctr">
              <a:defRPr/>
            </a:pPr>
            <a:r>
              <a:rPr lang="ru-RU" sz="1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общеобразовательное учреждение </a:t>
            </a:r>
          </a:p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«Средняя общеобразовательная  школа № 116 г.Челябинска» 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(МБОУ «СОШ №116 г.Челябинска»)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endParaRPr sz="180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1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endParaRPr sz="18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08369589" name="TextBox 608369588"/>
          <p:cNvSpPr txBox="1"/>
          <p:nvPr/>
        </p:nvSpPr>
        <p:spPr bwMode="auto">
          <a:xfrm>
            <a:off x="221387" y="2531179"/>
            <a:ext cx="8221065" cy="1615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sz="2000" dirty="0"/>
          </a:p>
          <a:p>
            <a:pPr>
              <a:defRPr/>
            </a:pPr>
            <a:endParaRPr lang="ru-RU" sz="2000" b="1" i="0" u="none" strike="noStrike" cap="none" spc="0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000" b="1" i="0" u="none" strike="noStrike" cap="none" spc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b="1" i="0" u="none" strike="noStrike" cap="none" spc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Нейроупражнения</a:t>
            </a:r>
            <a:r>
              <a:rPr lang="ru-RU" sz="2000" b="1" i="0" u="none" strike="noStrike" cap="none" spc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в работе с детьми</a:t>
            </a:r>
            <a:br>
              <a:rPr lang="ru-RU" sz="2000" b="1" i="0" u="none" strike="noStrike" cap="none" spc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i="0" u="none" strike="noStrike" cap="none" spc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с ограниченными возможностями здоровья»</a:t>
            </a:r>
            <a:br>
              <a:rPr lang="ru-RU" sz="2000" b="1" i="0" u="none" strike="noStrike" cap="none" spc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endParaRPr lang="ru-RU" sz="2000" b="1" i="0" u="none" strike="noStrike" cap="none" spc="0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36184180" name="TextBox 1436184179"/>
          <p:cNvSpPr txBox="1"/>
          <p:nvPr/>
        </p:nvSpPr>
        <p:spPr bwMode="auto">
          <a:xfrm>
            <a:off x="1120970" y="5723818"/>
            <a:ext cx="6403358" cy="7010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i="0" u="none" strike="noStrike" cap="none" spc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Кужахметова</a:t>
            </a:r>
            <a:r>
              <a:rPr lang="ru-RU" sz="2000" b="1" i="0" u="none" strike="noStrike" cap="none" spc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Виктория Олеговна </a:t>
            </a:r>
            <a:br>
              <a:rPr lang="ru-RU" sz="2000" b="1" i="0" u="none" strike="noStrike" cap="none" spc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i="0" u="none" strike="noStrike" cap="none" spc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учитель-логопед</a:t>
            </a:r>
            <a:endParaRPr sz="2000" dirty="0"/>
          </a:p>
        </p:txBody>
      </p:sp>
      <p:pic>
        <p:nvPicPr>
          <p:cNvPr id="439298538" name="Рисунок 43929853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097" y="890763"/>
            <a:ext cx="2584096" cy="173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113827" name="TextBox 139113826"/>
          <p:cNvSpPr txBox="1"/>
          <p:nvPr/>
        </p:nvSpPr>
        <p:spPr bwMode="auto">
          <a:xfrm>
            <a:off x="1535486" y="626179"/>
            <a:ext cx="4770341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ДВУРУЧНАЯ КООРДИНАЦИЯ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742558716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89733" y="1497495"/>
            <a:ext cx="5165145" cy="4995378"/>
          </a:xfrm>
          <a:prstGeom prst="rect">
            <a:avLst/>
          </a:prstGeom>
        </p:spPr>
      </p:pic>
      <p:pic>
        <p:nvPicPr>
          <p:cNvPr id="1024970567" name="Объект 4"/>
          <p:cNvPicPr>
            <a:picLocks noGrp="1" noChangeAspect="1"/>
          </p:cNvPicPr>
          <p:nvPr/>
        </p:nvPicPr>
        <p:blipFill>
          <a:blip r:embed="rId4"/>
          <a:stretch/>
        </p:blipFill>
        <p:spPr bwMode="auto">
          <a:xfrm>
            <a:off x="114652" y="1314933"/>
            <a:ext cx="3076201" cy="5360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08381274" name="Picture 4" descr="C:\Users\Admin\Desktop\Видео мама\IMG_20230222_120547_956.jpg"/>
          <p:cNvPicPr>
            <a:picLocks noChangeAspect="1" noChangeArrowheads="1"/>
          </p:cNvPicPr>
          <p:nvPr/>
        </p:nvPicPr>
        <p:blipFill>
          <a:blip r:embed="rId3"/>
          <a:srcRect l="23473" r="2894"/>
          <a:stretch/>
        </p:blipFill>
        <p:spPr bwMode="auto">
          <a:xfrm>
            <a:off x="168471" y="2072569"/>
            <a:ext cx="5591527" cy="4542012"/>
          </a:xfrm>
          <a:prstGeom prst="rect">
            <a:avLst/>
          </a:prstGeom>
          <a:noFill/>
        </p:spPr>
      </p:pic>
      <p:sp>
        <p:nvSpPr>
          <p:cNvPr id="634044926" name=" 634044925"/>
          <p:cNvSpPr/>
          <p:nvPr/>
        </p:nvSpPr>
        <p:spPr bwMode="auto">
          <a:xfrm>
            <a:off x="168471" y="141111"/>
            <a:ext cx="7447389" cy="21031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Упражнение «Цветные кружочки».</a:t>
            </a:r>
          </a:p>
          <a:p>
            <a:pPr algn="ctr">
              <a:defRPr/>
            </a:pPr>
            <a:endParaRPr sz="20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1. Левой рукой ребенок показывает и называет цвета по кругу, а правой выполняй ту позицию, которая находится в верхней части игрового поля на круге такого же цвета.</a:t>
            </a:r>
          </a:p>
          <a:p>
            <a:pPr>
              <a:defRPr/>
            </a:pP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5107482" name=" 45107481"/>
          <p:cNvSpPr/>
          <p:nvPr/>
        </p:nvSpPr>
        <p:spPr bwMode="auto">
          <a:xfrm>
            <a:off x="5909930" y="1834444"/>
            <a:ext cx="2831257" cy="19202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Педагог (или другой ребенок) называет цвет, а ребенок обеими руками выполняет соответствующую фигуру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ShapeType="1"/>
          </p:cNvSpPr>
          <p:nvPr>
            <p:ph type="title"/>
          </p:nvPr>
        </p:nvSpPr>
        <p:spPr bwMode="auto">
          <a:xfrm>
            <a:off x="395287" y="115887"/>
            <a:ext cx="8229600" cy="836612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 marL="177800" lvl="0" indent="1778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80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sz="28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УПРАЖНЕНИЕ «УХО-НОС»</a:t>
            </a: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24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219" name="Rectangle 3"/>
          <p:cNvSpPr>
            <a:spLocks noGrp="1" noChangeShapeType="1"/>
          </p:cNvSpPr>
          <p:nvPr>
            <p:ph type="body"/>
          </p:nvPr>
        </p:nvSpPr>
        <p:spPr bwMode="auto">
          <a:xfrm>
            <a:off x="323850" y="1125537"/>
            <a:ext cx="8569325" cy="554355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FFFF00"/>
            </a:solidFill>
            <a:miter/>
            <a:headEnd/>
            <a:tailEnd/>
          </a:ln>
        </p:spPr>
        <p:txBody>
          <a:bodyPr lIns="91440" tIns="45720" rIns="91440" bIns="45720" anchor="t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177800" lvl="0" indent="0"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400"/>
              <a:t>• </a:t>
            </a:r>
            <a:r>
              <a:rPr sz="2800" b="0" i="0" u="none">
                <a:latin typeface="Times New Roman"/>
                <a:ea typeface="Times New Roman"/>
                <a:cs typeface="Times New Roman"/>
              </a:rPr>
              <a:t>Взяться левой рукой за кончик носа, правой – за противоположное ухо. Одновременно отпустить руки, хлопнуть в ладоши, поменять положение рук.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220" name="Picture 2" descr="C:\Users\Жан\Desktop\презентация картинки\DxlCFP15AY8.jpg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2051050" y="2781300"/>
            <a:ext cx="5113337" cy="3473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ShapeType="1"/>
          </p:cNvSpPr>
          <p:nvPr>
            <p:ph type="title"/>
          </p:nvPr>
        </p:nvSpPr>
        <p:spPr bwMode="auto">
          <a:xfrm>
            <a:off x="395287" y="115887"/>
            <a:ext cx="8229600" cy="836612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 marL="177800" lvl="0" indent="1778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УПРАЖНЕНИЕ «КОЛЕЧКО»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24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267" name="Rectangle 3"/>
          <p:cNvSpPr>
            <a:spLocks noGrp="1" noChangeShapeType="1"/>
          </p:cNvSpPr>
          <p:nvPr>
            <p:ph type="body"/>
          </p:nvPr>
        </p:nvSpPr>
        <p:spPr bwMode="auto">
          <a:xfrm>
            <a:off x="323850" y="1125537"/>
            <a:ext cx="8569325" cy="554355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FFFF00"/>
            </a:solidFill>
            <a:miter/>
            <a:headEnd/>
            <a:tailEnd/>
          </a:ln>
        </p:spPr>
        <p:txBody>
          <a:bodyPr lIns="91440" tIns="45720" rIns="91440" bIns="45720" anchor="t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177800" lvl="0" indent="0"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600">
                <a:latin typeface="Times New Roman"/>
                <a:ea typeface="Times New Roman"/>
              </a:rPr>
              <a:t>• </a:t>
            </a:r>
            <a:r>
              <a:rPr sz="2600" b="0" i="0" u="none">
                <a:latin typeface="Times New Roman"/>
                <a:ea typeface="Times New Roman"/>
              </a:rPr>
              <a:t>Поочередно и как можно быстрее перебирайте пальцы рук, соединяя в кольцо с большим пальцем последовательно указательный, средний и т.д. • Упражнение выполняется в прямом (от указательного пальца к мизинцу) и в обратном (от мизинца к указательному пальцу) порядке. В начале упражнение выполняется каждой рукой отдельно, затем вместе.</a:t>
            </a:r>
            <a:endParaRPr sz="2600"/>
          </a:p>
        </p:txBody>
      </p:sp>
      <p:pic>
        <p:nvPicPr>
          <p:cNvPr id="11268" name="Picture 3" descr="C:\Users\Жан\Desktop\презентация картинки\scale_1200 (1).jpg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568324" y="3536597"/>
            <a:ext cx="3744911" cy="2956277"/>
          </a:xfrm>
          <a:prstGeom prst="rect">
            <a:avLst/>
          </a:prstGeom>
          <a:noFill/>
        </p:spPr>
      </p:pic>
      <p:pic>
        <p:nvPicPr>
          <p:cNvPr id="11269" name="Picture 4" descr="C:\Users\Жан\Desktop\презентация картинки\hfGnpwbu0dk.jpg"/>
          <p:cNvPicPr>
            <a:picLocks noGrp="1" noChangeAspect="1"/>
          </p:cNvPicPr>
          <p:nvPr/>
        </p:nvPicPr>
        <p:blipFill>
          <a:blip r:embed="rId4"/>
          <a:stretch/>
        </p:blipFill>
        <p:spPr bwMode="auto">
          <a:xfrm>
            <a:off x="4140199" y="3536597"/>
            <a:ext cx="4679949" cy="30610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955127" name="Shape 1026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74635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МЕЖПОЛУШАРНЫЕ ДОСКИ </a:t>
            </a:r>
            <a:b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Упражнения способствуют развитию зрительно-моторной координации и формированию межполушарных нейронных связей.</a:t>
            </a:r>
            <a:endParaRPr sz="2000" b="1"/>
          </a:p>
        </p:txBody>
      </p:sp>
      <p:sp>
        <p:nvSpPr>
          <p:cNvPr id="188579079" name="Shape 1027"/>
          <p:cNvSpPr>
            <a:spLocks noGrp="1" noChangeShapeType="1"/>
          </p:cNvSpPr>
          <p:nvPr>
            <p:ph idx="1"/>
          </p:nvPr>
        </p:nvSpPr>
        <p:spPr bwMode="auto">
          <a:xfrm>
            <a:off x="457200" y="1600200"/>
            <a:ext cx="8229600" cy="452596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1350570973" name="Рисунок 135057097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69235" y="1600200"/>
            <a:ext cx="4295069" cy="5243687"/>
          </a:xfrm>
          <a:prstGeom prst="rect">
            <a:avLst/>
          </a:prstGeom>
        </p:spPr>
      </p:pic>
      <p:pic>
        <p:nvPicPr>
          <p:cNvPr id="635356057" name="Рисунок 63535605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179" y="1600200"/>
            <a:ext cx="4833055" cy="5243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9138420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74636"/>
            <a:ext cx="7931149" cy="850899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3600" b="1" i="0" u="none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sz="3600" b="1" i="0" u="none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sz="3600" b="1" i="0" u="none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sz="3600" b="1" i="0" u="none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sz="2400" b="1">
                <a:latin typeface="Times New Roman"/>
                <a:ea typeface="Times New Roman"/>
                <a:cs typeface="Times New Roman"/>
              </a:rPr>
              <a:t>Использование катушки для развития межполушарного взаимодействия»</a:t>
            </a:r>
            <a:r>
              <a:rPr sz="3600" b="1" i="0" u="none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sz="3600" b="1" i="0" u="none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/>
          </a:p>
        </p:txBody>
      </p:sp>
      <p:sp>
        <p:nvSpPr>
          <p:cNvPr id="1467996918" name="Rectangle 3"/>
          <p:cNvSpPr>
            <a:spLocks noGrp="1" noChangeShapeType="1"/>
          </p:cNvSpPr>
          <p:nvPr>
            <p:ph/>
          </p:nvPr>
        </p:nvSpPr>
        <p:spPr bwMode="auto">
          <a:xfrm>
            <a:off x="457199" y="1554447"/>
            <a:ext cx="8147049" cy="4991805"/>
          </a:xfrm>
          <a:prstGeom prst="rect">
            <a:avLst/>
          </a:prstGeom>
          <a:solidFill>
            <a:srgbClr val="FFFFCC"/>
          </a:solidFill>
          <a:ln w="9524">
            <a:solidFill>
              <a:srgbClr val="FFFF00"/>
            </a:solidFill>
            <a:miter/>
            <a:headEnd/>
            <a:tailEnd/>
          </a:ln>
        </p:spPr>
        <p:txBody>
          <a:bodyPr lIns="91440" tIns="45720" rIns="91440" bIns="45720" anchor="t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 typeface="Wingdings"/>
              <a:buNone/>
              <a:defRPr/>
            </a:pPr>
            <a:r>
              <a:rPr lang="ru-RU" sz="2000">
                <a:latin typeface="Times New Roman"/>
                <a:ea typeface="Times New Roman"/>
              </a:rPr>
              <a:t>Я КРУЧУ, КРУЧУ, КРУЧУ КАТУШКУ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Font typeface="Wingdings"/>
              <a:buNone/>
              <a:defRPr/>
            </a:pPr>
            <a:r>
              <a:rPr lang="ru-RU" sz="2000">
                <a:latin typeface="Times New Roman"/>
                <a:ea typeface="Times New Roman"/>
              </a:rPr>
              <a:t>КРУТИТ И МОЯ ПОДРУЖКА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Font typeface="Wingdings"/>
              <a:buNone/>
              <a:defRPr/>
            </a:pPr>
            <a:r>
              <a:rPr lang="ru-RU" sz="2000">
                <a:latin typeface="Times New Roman"/>
                <a:ea typeface="Times New Roman"/>
              </a:rPr>
              <a:t>Я КРУЧУ, КРУЧУ, КРУЧУ МОТАЮ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Font typeface="Wingdings"/>
              <a:buNone/>
              <a:defRPr/>
            </a:pPr>
            <a:r>
              <a:rPr lang="ru-RU" sz="2000">
                <a:latin typeface="Times New Roman"/>
                <a:ea typeface="Times New Roman"/>
              </a:rPr>
              <a:t>Я МОТАЮ И ШАГАЮ.</a:t>
            </a:r>
          </a:p>
        </p:txBody>
      </p:sp>
      <p:sp>
        <p:nvSpPr>
          <p:cNvPr id="1252946390" name="WordArt 4"/>
          <p:cNvSpPr txBox="1">
            <a:spLocks noGrp="1" noChangeShapeType="1"/>
          </p:cNvSpPr>
          <p:nvPr/>
        </p:nvSpPr>
        <p:spPr bwMode="auto">
          <a:xfrm>
            <a:off x="322260" y="188910"/>
            <a:ext cx="182988" cy="648561"/>
          </a:xfrm>
          <a:prstGeom prst="rect">
            <a:avLst/>
          </a:prstGeom>
        </p:spPr>
        <p:txBody>
          <a:bodyPr wrap="none" anchor="ctr" anchorCtr="0">
            <a:prstTxWarp prst="textPlain">
              <a:avLst>
                <a:gd name="adj" fmla="val 50000"/>
              </a:avLst>
            </a:prstTxWarp>
          </a:bodyPr>
          <a:lstStyle/>
          <a:p>
            <a:pPr lvl="0">
              <a:defRPr/>
            </a:pPr>
            <a:endParaRPr lang="en-US"/>
          </a:p>
        </p:txBody>
      </p:sp>
      <p:pic>
        <p:nvPicPr>
          <p:cNvPr id="781647774" name="Рисунок 78164777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81180" y="3204397"/>
            <a:ext cx="4020762" cy="2845740"/>
          </a:xfrm>
          <a:prstGeom prst="rect">
            <a:avLst/>
          </a:prstGeom>
        </p:spPr>
      </p:pic>
      <p:pic>
        <p:nvPicPr>
          <p:cNvPr id="1797840107" name="Рисунок 179784010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7199" y="3060347"/>
            <a:ext cx="8147047" cy="3554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6305890" name="Shape 1027"/>
          <p:cNvSpPr>
            <a:spLocks noGrp="1" noChangeShapeType="1"/>
          </p:cNvSpPr>
          <p:nvPr>
            <p:ph idx="1"/>
          </p:nvPr>
        </p:nvSpPr>
        <p:spPr bwMode="auto">
          <a:xfrm>
            <a:off x="457200" y="1600200"/>
            <a:ext cx="8229600" cy="4525961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indent="0" algn="ctr">
              <a:buNone/>
              <a:defRPr/>
            </a:pPr>
            <a:r>
              <a:rPr lang="ru-RU" sz="4800">
                <a:latin typeface="Times New Roman"/>
                <a:ea typeface="Times New Roman"/>
                <a:cs typeface="Times New Roman"/>
              </a:rPr>
              <a:t>СПАСИБО </a:t>
            </a:r>
          </a:p>
          <a:p>
            <a:pPr marL="0" indent="0" algn="ctr">
              <a:buNone/>
              <a:defRPr/>
            </a:pPr>
            <a:r>
              <a:rPr lang="ru-RU" sz="4800">
                <a:latin typeface="Times New Roman"/>
                <a:ea typeface="Times New Roman"/>
                <a:cs typeface="Times New Roman"/>
              </a:rPr>
              <a:t>ЗА ВНИМАНИЕ!</a:t>
            </a:r>
          </a:p>
          <a:p>
            <a:pPr marL="0" indent="0" algn="ctr">
              <a:buNone/>
              <a:defRPr/>
            </a:pPr>
            <a:endParaRPr sz="4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445206424" name="Рисунок 14452064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02777" y="3322320"/>
            <a:ext cx="4489097" cy="2913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2897612" name="Shape 1026"/>
          <p:cNvSpPr>
            <a:spLocks noGrp="1" noChangeShapeType="1"/>
          </p:cNvSpPr>
          <p:nvPr>
            <p:ph type="title"/>
          </p:nvPr>
        </p:nvSpPr>
        <p:spPr bwMode="auto">
          <a:xfrm>
            <a:off x="467802" y="274635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lang="ru-RU" sz="1800" b="1" i="0" u="none" strike="noStrike" cap="none" spc="27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Актуальность и целесообразность использования нейроупражнений</a:t>
            </a:r>
            <a:r>
              <a:rPr lang="ru-RU" sz="1800" b="1" i="0" u="none" strike="noStrike" cap="none" spc="27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i="0" u="none" strike="noStrike" cap="none" spc="27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</a:br>
            <a:endParaRPr sz="1800" b="1"/>
          </a:p>
        </p:txBody>
      </p:sp>
      <p:sp>
        <p:nvSpPr>
          <p:cNvPr id="1427779234" name="Shape 1027"/>
          <p:cNvSpPr>
            <a:spLocks noGrp="1" noChangeShapeType="1"/>
          </p:cNvSpPr>
          <p:nvPr>
            <p:ph idx="1"/>
          </p:nvPr>
        </p:nvSpPr>
        <p:spPr bwMode="auto">
          <a:xfrm>
            <a:off x="97916" y="1464027"/>
            <a:ext cx="8969374" cy="5212291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indent="0">
              <a:buNone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последнее время увеличилось количество детей, имеющих нарушения в развитии. </a:t>
            </a:r>
          </a:p>
          <a:p>
            <a:pPr>
              <a:defRPr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 Трудности при освоении программного материала возникают не из-за детской лени, а вследствие особенностей развития головного мозга современных детей. </a:t>
            </a:r>
          </a:p>
          <a:p>
            <a:pPr marL="0" indent="0">
              <a:buNone/>
              <a:defRPr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 У детей, имеющих сложности в обучении, прослеживается слабость высших психических функций и межсистемного взаимодействия, нейропсихология же помогает сформировать эти базовые функции для дальнейшего успешного обучения.</a:t>
            </a:r>
          </a:p>
          <a:p>
            <a:pPr marL="0" indent="0">
              <a:buNone/>
              <a:defRPr/>
            </a:pPr>
            <a:endParaRPr lang="en-US" sz="1800" b="0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 Одним из актуальных направлений внедрения инновационных технологий в коррекционный процесс является использование нейрогимнастических игр, направленных на развитие межполушарного взаимодействия</a:t>
            </a:r>
          </a:p>
          <a:p>
            <a:pPr marL="0" indent="0" algn="l">
              <a:buNone/>
              <a:defRPr/>
            </a:pPr>
            <a:endParaRPr lang="en-US" sz="1800" b="0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buNone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</a:t>
            </a:r>
            <a:r>
              <a:rPr lang="ru-RU" sz="1800">
                <a:latin typeface="Times New Roman"/>
                <a:ea typeface="Times New Roman"/>
                <a:cs typeface="Times New Roman"/>
              </a:rPr>
              <a:t> С помощью нейропсихологических игр и упражнений можно выявить слабые и сильные стороны работы головного мозга и сделать взаимодействие правого и</a:t>
            </a:r>
            <a:br>
              <a:rPr lang="ru-RU" sz="1800">
                <a:latin typeface="Times New Roman"/>
                <a:ea typeface="Times New Roman"/>
                <a:cs typeface="Times New Roman"/>
              </a:rPr>
            </a:br>
            <a:r>
              <a:rPr lang="ru-RU" sz="1800">
                <a:latin typeface="Times New Roman"/>
                <a:ea typeface="Times New Roman"/>
                <a:cs typeface="Times New Roman"/>
              </a:rPr>
              <a:t>левого полушария гармоничным.</a:t>
            </a: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15474775" name="Рисунок 4" descr="https://fsd.multiurok.ru/html/2022/03/21/s_6238d3275107c/phpGhNr8T_master-klass_html_903497b68bd9bf27.jpg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323849" y="620712"/>
            <a:ext cx="8496299" cy="61213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6419184" name="Shape 1026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74635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 lang="ru-RU" sz="1800" b="1">
                <a:latin typeface="Times New Roman"/>
                <a:ea typeface="Times New Roman"/>
                <a:cs typeface="Times New Roman"/>
              </a:rPr>
              <a:t>Основной принцип нейромоторики – это системность</a:t>
            </a:r>
            <a:endParaRPr sz="18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89722801" name="Shape 1027"/>
          <p:cNvSpPr>
            <a:spLocks noGrp="1" noChangeShapeType="1"/>
          </p:cNvSpPr>
          <p:nvPr>
            <p:ph idx="1"/>
          </p:nvPr>
        </p:nvSpPr>
        <p:spPr bwMode="auto">
          <a:xfrm>
            <a:off x="457200" y="1600200"/>
            <a:ext cx="8229600" cy="452596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algn="just">
              <a:lnSpc>
                <a:spcPct val="120000"/>
              </a:lnSpc>
              <a:defRPr/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Одновременная синхронная работа обеих рук, при этом каждая из которых выполняет свое задание.</a:t>
            </a:r>
            <a:endParaRPr lang="en-US" sz="1800" b="0" i="0" u="none" strike="noStrike" cap="none" spc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algn="just">
              <a:lnSpc>
                <a:spcPct val="120000"/>
              </a:lnSpc>
              <a:defRPr/>
            </a:pPr>
            <a:endParaRPr sz="1800"/>
          </a:p>
          <a:p>
            <a:pPr algn="just">
              <a:lnSpc>
                <a:spcPct val="120000"/>
              </a:lnSpc>
              <a:defRPr/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Именно при таких упражнениях тренируется согласованная работа двух полушарий мозга.</a:t>
            </a:r>
            <a:endParaRPr lang="en-US" sz="1800" b="0" i="0" u="none" strike="noStrike" cap="none" spc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algn="just">
              <a:lnSpc>
                <a:spcPct val="120000"/>
              </a:lnSpc>
              <a:defRPr/>
            </a:pPr>
            <a:endParaRPr sz="1800"/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регулярном выполнении перекрестных движений образуются новые волокна, связывающие полушария головного мозга, что способствует развитию высших психических функций, в особенности процессов мышления и речи.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7804578" name="Shape 1027"/>
          <p:cNvSpPr>
            <a:spLocks noGrp="1" noChangeShapeType="1"/>
          </p:cNvSpPr>
          <p:nvPr>
            <p:ph idx="1"/>
          </p:nvPr>
        </p:nvSpPr>
        <p:spPr bwMode="auto">
          <a:xfrm>
            <a:off x="457200" y="444852"/>
            <a:ext cx="8229600" cy="6152091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1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Нейромоторика</a:t>
            </a:r>
            <a:r>
              <a:rPr lang="ru-RU" sz="1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– уникальное сочетание нейропсихологии и двигательной активности, направленное на развитие функционирования мозговых структур.</a:t>
            </a:r>
            <a:endParaRPr sz="1800"/>
          </a:p>
          <a:p>
            <a:pPr algn="just">
              <a:lnSpc>
                <a:spcPct val="150000"/>
              </a:lnSpc>
              <a:defRPr/>
            </a:pPr>
            <a:endParaRPr sz="1800"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  <a:defRPr/>
            </a:pPr>
            <a:endParaRPr sz="1800"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Упражнения выполняются сначала в медленном темпе, отдельно каждой рукой. Только после этого нужно стараться выполнить упражнения двумя руками в максимально быстром темпе.</a:t>
            </a:r>
            <a:endParaRPr lang="en-US" sz="1800" b="0" i="0" u="none" strike="noStrike" cap="none" spc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algn="just">
              <a:lnSpc>
                <a:spcPct val="150000"/>
              </a:lnSpc>
              <a:defRPr/>
            </a:pPr>
            <a:endParaRPr sz="1800"/>
          </a:p>
          <a:p>
            <a:pPr>
              <a:lnSpc>
                <a:spcPct val="150000"/>
              </a:lnSpc>
              <a:defRPr/>
            </a:pPr>
            <a:r>
              <a:rPr lang="ru-RU" sz="1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Усложненный уровень – выполнение заданий без зрительного анализатора ( с закрытыми глазами) или в движении ( при ходьбе).</a:t>
            </a:r>
            <a:endParaRPr lang="en-US" sz="1800" b="0" i="0" u="none" strike="noStrike" cap="none" spc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sz="1800"/>
          </a:p>
          <a:p>
            <a:pPr>
              <a:defRPr/>
            </a:pPr>
            <a:r>
              <a:rPr lang="ru-RU" sz="1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Выполнять упражнения следует системно, от  до 10 минут в день, по 3-8 упражнений.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2541459" name="Shape 1026"/>
          <p:cNvSpPr>
            <a:spLocks noGrp="1" noChangeShapeType="1"/>
          </p:cNvSpPr>
          <p:nvPr>
            <p:ph type="title"/>
          </p:nvPr>
        </p:nvSpPr>
        <p:spPr bwMode="auto">
          <a:xfrm>
            <a:off x="457198" y="516341"/>
            <a:ext cx="8583634" cy="5811789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Нейропсихологические упражнения </a:t>
            </a:r>
            <a: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направленны на комплексную тренировку когнитивных способностей и высших психических функций:</a:t>
            </a:r>
            <a:b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внимание, гибкость мышления, пространственная ориентировка, </a:t>
            </a:r>
            <a:b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зрительно</a:t>
            </a:r>
            <a:r>
              <a:rPr lang="ru-RU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моторная функция, графамоторные навыки,</a:t>
            </a:r>
            <a:b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межполушарные взаимодействия, направленных на улучшение как базового пальцевого праксиса, так и дифференцированности </a:t>
            </a:r>
            <a:b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координации пальцев рук, что в свою очередь способствует развитию интеллекта и речи.</a:t>
            </a:r>
            <a:r>
              <a:rPr lang="ru-RU" sz="1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   </a:t>
            </a:r>
            <a:endParaRPr sz="1800" b="1" i="0" u="none" strike="noStrike" cap="none" spc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02094516" name="Рисунок 17020945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694" y="1155346"/>
            <a:ext cx="4932735" cy="5688541"/>
          </a:xfrm>
          <a:prstGeom prst="rect">
            <a:avLst/>
          </a:prstGeom>
        </p:spPr>
      </p:pic>
      <p:sp>
        <p:nvSpPr>
          <p:cNvPr id="2059682804" name=" 2059682803"/>
          <p:cNvSpPr/>
          <p:nvPr/>
        </p:nvSpPr>
        <p:spPr bwMode="auto">
          <a:xfrm>
            <a:off x="5168194" y="1305277"/>
            <a:ext cx="3961481" cy="502923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Веселая игра для тренировки внимания, переключаемости деятельности, мелкой моторики и соотнесения движений глаз-рука. Ребенку предлагается пройти по тропинке пальцем, выполняя определенные задания: </a:t>
            </a:r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линии – ребенок проводит своим пальцем по линиям; </a:t>
            </a:r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круги – это количество хлопков в ладоши, которые должен выполнить ребенок;</a:t>
            </a:r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• кулак, ладонь – задача ребенка повторить все позы как на изображениях. </a:t>
            </a:r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Позы рук выполняются двумя руками одновременно</a:t>
            </a:r>
          </a:p>
        </p:txBody>
      </p:sp>
      <p:sp>
        <p:nvSpPr>
          <p:cNvPr id="999899019" name="TextBox 999899018"/>
          <p:cNvSpPr txBox="1"/>
          <p:nvPr/>
        </p:nvSpPr>
        <p:spPr bwMode="auto">
          <a:xfrm>
            <a:off x="2596444" y="258339"/>
            <a:ext cx="3297346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Упражнение «Бродилки»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1864068" name="Picture 3" descr="C:\Users\Admin\Desktop\Видео мама\IMG_20230222_120535_694.jpg"/>
          <p:cNvPicPr>
            <a:picLocks noChangeAspect="1" noChangeArrowheads="1"/>
          </p:cNvPicPr>
          <p:nvPr/>
        </p:nvPicPr>
        <p:blipFill>
          <a:blip r:embed="rId3"/>
          <a:srcRect l="4602" r="24539" b="6162"/>
          <a:stretch/>
        </p:blipFill>
        <p:spPr bwMode="auto">
          <a:xfrm>
            <a:off x="1070680" y="1658055"/>
            <a:ext cx="7002638" cy="4904386"/>
          </a:xfrm>
          <a:prstGeom prst="rect">
            <a:avLst/>
          </a:prstGeom>
          <a:noFill/>
        </p:spPr>
      </p:pic>
      <p:sp>
        <p:nvSpPr>
          <p:cNvPr id="376833722" name="Shape 1026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74635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 lang="ru-RU" sz="1800">
                <a:latin typeface="Times New Roman"/>
                <a:ea typeface="Times New Roman"/>
                <a:cs typeface="Times New Roman"/>
              </a:rPr>
              <a:t>На ладошках каждого пальца обозначен цвет</a:t>
            </a:r>
            <a:br>
              <a:rPr lang="ru-RU" sz="1800">
                <a:latin typeface="Times New Roman"/>
                <a:ea typeface="Times New Roman"/>
                <a:cs typeface="Times New Roman"/>
              </a:rPr>
            </a:br>
            <a:r>
              <a:rPr lang="ru-RU" sz="1800">
                <a:latin typeface="Times New Roman"/>
                <a:ea typeface="Times New Roman"/>
                <a:cs typeface="Times New Roman"/>
              </a:rPr>
              <a:t>Одновременно указательными пальцами обеих рук найти стрелки нужного цвета и провести линию в заданном направлении. Можно выполнять задания сначала правой, затем левой рукой.</a:t>
            </a:r>
            <a:endParaRPr sz="18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7400155" name="TextBox 1617400154"/>
          <p:cNvSpPr txBox="1"/>
          <p:nvPr/>
        </p:nvSpPr>
        <p:spPr bwMode="auto">
          <a:xfrm>
            <a:off x="2341733" y="238124"/>
            <a:ext cx="4460711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b="1">
                <a:latin typeface="Times New Roman"/>
                <a:cs typeface="Times New Roman"/>
              </a:rPr>
              <a:t>       Мозжечковая стимуляция улучшает:</a:t>
            </a:r>
            <a:endParaRPr b="1"/>
          </a:p>
        </p:txBody>
      </p:sp>
      <p:sp>
        <p:nvSpPr>
          <p:cNvPr id="1525363914" name="TextBox 1525363913"/>
          <p:cNvSpPr txBox="1"/>
          <p:nvPr/>
        </p:nvSpPr>
        <p:spPr bwMode="auto">
          <a:xfrm>
            <a:off x="353679" y="917222"/>
            <a:ext cx="3025465" cy="32613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endParaRPr sz="1400" b="0">
              <a:latin typeface="Times New Roman"/>
              <a:cs typeface="Times New Roman"/>
            </a:endParaRPr>
          </a:p>
          <a:p>
            <a:pPr algn="l">
              <a:defRPr/>
            </a:pPr>
            <a:endParaRPr lang="ru-RU" sz="1400" b="0">
              <a:latin typeface="Times New Roman"/>
              <a:cs typeface="Times New Roman"/>
            </a:endParaRPr>
          </a:p>
          <a:p>
            <a:pPr algn="l">
              <a:defRPr/>
            </a:pPr>
            <a:r>
              <a:rPr lang="ru-RU" sz="1800" b="0">
                <a:latin typeface="Times New Roman"/>
                <a:cs typeface="Times New Roman"/>
              </a:rPr>
              <a:t>Уровень концентрации внимания;</a:t>
            </a:r>
            <a:endParaRPr sz="1800" b="0">
              <a:latin typeface="Times New Roman"/>
              <a:cs typeface="Times New Roman"/>
            </a:endParaRPr>
          </a:p>
          <a:p>
            <a:pPr marL="36576" indent="0" algn="l">
              <a:buNone/>
              <a:defRPr/>
            </a:pPr>
            <a:r>
              <a:rPr lang="ru-RU" sz="1800" b="0">
                <a:latin typeface="Times New Roman"/>
                <a:cs typeface="Times New Roman"/>
              </a:rPr>
              <a:t>• Память;</a:t>
            </a:r>
            <a:endParaRPr sz="1800" b="0">
              <a:latin typeface="Times New Roman"/>
              <a:cs typeface="Times New Roman"/>
            </a:endParaRPr>
          </a:p>
          <a:p>
            <a:pPr marL="36576" indent="0" algn="l">
              <a:buNone/>
              <a:defRPr/>
            </a:pPr>
            <a:r>
              <a:rPr lang="ru-RU" sz="1800" b="0">
                <a:latin typeface="Times New Roman"/>
                <a:cs typeface="Times New Roman"/>
              </a:rPr>
              <a:t>• Развитие речи;</a:t>
            </a:r>
            <a:endParaRPr sz="1800" b="0">
              <a:latin typeface="Times New Roman"/>
              <a:cs typeface="Times New Roman"/>
            </a:endParaRPr>
          </a:p>
          <a:p>
            <a:pPr marL="36576" indent="0" algn="l">
              <a:buNone/>
              <a:defRPr/>
            </a:pPr>
            <a:r>
              <a:rPr lang="ru-RU" sz="1800" b="0">
                <a:latin typeface="Times New Roman"/>
                <a:cs typeface="Times New Roman"/>
              </a:rPr>
              <a:t>• Математический анализ;</a:t>
            </a:r>
            <a:endParaRPr sz="1800" b="0">
              <a:latin typeface="Times New Roman"/>
              <a:cs typeface="Times New Roman"/>
            </a:endParaRPr>
          </a:p>
          <a:p>
            <a:pPr marL="36576" indent="0" algn="l">
              <a:buNone/>
              <a:defRPr/>
            </a:pPr>
            <a:r>
              <a:rPr lang="ru-RU" sz="1800" b="0">
                <a:latin typeface="Times New Roman"/>
                <a:cs typeface="Times New Roman"/>
              </a:rPr>
              <a:t>• Анализ и синтез информации;</a:t>
            </a:r>
            <a:endParaRPr sz="1800" b="0">
              <a:latin typeface="Times New Roman"/>
              <a:cs typeface="Times New Roman"/>
            </a:endParaRPr>
          </a:p>
          <a:p>
            <a:pPr marL="36576" indent="0" algn="l">
              <a:buNone/>
              <a:defRPr/>
            </a:pPr>
            <a:r>
              <a:rPr lang="ru-RU" sz="1800" b="0">
                <a:latin typeface="Times New Roman"/>
                <a:cs typeface="Times New Roman"/>
              </a:rPr>
              <a:t>• Скорость реакции;</a:t>
            </a:r>
            <a:endParaRPr sz="1800" b="0">
              <a:latin typeface="Times New Roman"/>
              <a:cs typeface="Times New Roman"/>
            </a:endParaRPr>
          </a:p>
          <a:p>
            <a:pPr algn="l">
              <a:defRPr/>
            </a:pPr>
            <a:r>
              <a:rPr lang="ru-RU" sz="1800" b="0">
                <a:latin typeface="Times New Roman"/>
                <a:cs typeface="Times New Roman"/>
              </a:rPr>
              <a:t>• Работу эмоционально-волевой сферы.</a:t>
            </a:r>
            <a:endParaRPr sz="1800" b="0">
              <a:latin typeface="Times New Roman"/>
              <a:cs typeface="Times New Roman"/>
            </a:endParaRPr>
          </a:p>
        </p:txBody>
      </p:sp>
      <p:pic>
        <p:nvPicPr>
          <p:cNvPr id="948043704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78471" y="1322916"/>
            <a:ext cx="4515555" cy="3995208"/>
          </a:xfrm>
          <a:prstGeom prst="rect">
            <a:avLst/>
          </a:prstGeom>
        </p:spPr>
      </p:pic>
      <p:pic>
        <p:nvPicPr>
          <p:cNvPr id="1873034667" name="Рисунок 187303466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1458" y="4373529"/>
            <a:ext cx="3827637" cy="2363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568</Words>
  <Application>Microsoft Office PowerPoint</Application>
  <DocSecurity>0</DocSecurity>
  <PresentationFormat>Экран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Оформление по умолчанию</vt:lpstr>
      <vt:lpstr>Презентация PowerPoint</vt:lpstr>
      <vt:lpstr>Актуальность и целесообразность использования нейроупражнений </vt:lpstr>
      <vt:lpstr>Презентация PowerPoint</vt:lpstr>
      <vt:lpstr>Основной принцип нейромоторики – это системность</vt:lpstr>
      <vt:lpstr>Презентация PowerPoint</vt:lpstr>
      <vt:lpstr> Нейропсихологические упражнения направленны на комплексную тренировку когнитивных способностей и высших психических функций:  - внимание, гибкость мышления, пространственная ориентировка,   - зрительно-моторная функция, графамоторные навыки,  - межполушарные взаимодействия, направленных на улучшение как базового пальцевого праксиса, так и дифференцированности    - координации пальцев рук, что в свою очередь способствует развитию интеллекта и речи.     </vt:lpstr>
      <vt:lpstr>Презентация PowerPoint</vt:lpstr>
      <vt:lpstr>На ладошках каждого пальца обозначен цвет Одновременно указательными пальцами обеих рук найти стрелки нужного цвета и провести линию в заданном направлении. Можно выполнять задания сначала правой, затем левой рукой.</vt:lpstr>
      <vt:lpstr>Презентация PowerPoint</vt:lpstr>
      <vt:lpstr>Презентация PowerPoint</vt:lpstr>
      <vt:lpstr>Презентация PowerPoint</vt:lpstr>
      <vt:lpstr> УПРАЖНЕНИЕ «УХО-НОС» </vt:lpstr>
      <vt:lpstr>УПРАЖНЕНИЕ «КОЛЕЧКО» </vt:lpstr>
      <vt:lpstr>МЕЖПОЛУШАРНЫЕ ДОСКИ   Упражнения способствуют развитию зрительно-моторной координации и формированию межполушарных нейронных связей.</vt:lpstr>
      <vt:lpstr>  Использование катушки для развития межполушарного взаимодействия» 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User</cp:lastModifiedBy>
  <cp:revision>8</cp:revision>
  <dcterms:modified xsi:type="dcterms:W3CDTF">2025-02-20T09:38:22Z</dcterms:modified>
  <cp:category/>
  <dc:identifier/>
  <cp:contentStatus/>
  <dc:language/>
  <cp:version/>
</cp:coreProperties>
</file>